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4" r:id="rId6"/>
    <p:sldId id="272" r:id="rId7"/>
    <p:sldId id="269" r:id="rId8"/>
    <p:sldId id="268" r:id="rId9"/>
    <p:sldId id="271" r:id="rId10"/>
    <p:sldId id="277" r:id="rId11"/>
    <p:sldId id="273" r:id="rId12"/>
    <p:sldId id="275" r:id="rId13"/>
    <p:sldId id="263" r:id="rId14"/>
    <p:sldId id="264" r:id="rId15"/>
    <p:sldId id="278" r:id="rId16"/>
    <p:sldId id="279" r:id="rId17"/>
    <p:sldId id="280" r:id="rId18"/>
    <p:sldId id="281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0" y="3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1A9D8A-0065-412E-86A3-ABCC7E297B6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E554DB-3FE9-48AC-826B-67BB5CDFBA77}">
      <dgm:prSet/>
      <dgm:spPr/>
      <dgm:t>
        <a:bodyPr/>
        <a:lstStyle/>
        <a:p>
          <a:r>
            <a:rPr lang="en-US" noProof="0" dirty="0"/>
            <a:t>Flyers are the most common way to get information on the landmark you’re visiting but you never know what to do with it afterwards</a:t>
          </a:r>
        </a:p>
      </dgm:t>
    </dgm:pt>
    <dgm:pt modelId="{272CE9E2-E799-4E28-BFB7-035556E14D51}" type="parTrans" cxnId="{B4EBBA54-E82C-48AB-9C14-E7D5A4DDEF52}">
      <dgm:prSet/>
      <dgm:spPr/>
      <dgm:t>
        <a:bodyPr/>
        <a:lstStyle/>
        <a:p>
          <a:endParaRPr lang="en-US"/>
        </a:p>
      </dgm:t>
    </dgm:pt>
    <dgm:pt modelId="{F1DE3767-40CB-4639-9A02-9E4CC02E7BDE}" type="sibTrans" cxnId="{B4EBBA54-E82C-48AB-9C14-E7D5A4DDEF52}">
      <dgm:prSet/>
      <dgm:spPr/>
      <dgm:t>
        <a:bodyPr/>
        <a:lstStyle/>
        <a:p>
          <a:endParaRPr lang="en-US"/>
        </a:p>
      </dgm:t>
    </dgm:pt>
    <dgm:pt modelId="{CA113BB8-2F1C-4540-BD8C-F7A8034D73E7}">
      <dgm:prSet/>
      <dgm:spPr/>
      <dgm:t>
        <a:bodyPr/>
        <a:lstStyle/>
        <a:p>
          <a:r>
            <a:rPr lang="en-US" noProof="0" dirty="0"/>
            <a:t>Wikipedia is weightless and more detailed but has less links to the actual landmark (Where is what ? What is what ?)</a:t>
          </a:r>
        </a:p>
      </dgm:t>
    </dgm:pt>
    <dgm:pt modelId="{3DCAED0B-3EB6-4618-B556-E6C8C9AE67E3}" type="parTrans" cxnId="{A5D33341-2035-404F-9409-42517156426E}">
      <dgm:prSet/>
      <dgm:spPr/>
      <dgm:t>
        <a:bodyPr/>
        <a:lstStyle/>
        <a:p>
          <a:endParaRPr lang="en-US"/>
        </a:p>
      </dgm:t>
    </dgm:pt>
    <dgm:pt modelId="{EF106A02-FFA4-4F66-B9C5-BD1561783BE9}" type="sibTrans" cxnId="{A5D33341-2035-404F-9409-42517156426E}">
      <dgm:prSet/>
      <dgm:spPr/>
      <dgm:t>
        <a:bodyPr/>
        <a:lstStyle/>
        <a:p>
          <a:endParaRPr lang="en-US"/>
        </a:p>
      </dgm:t>
    </dgm:pt>
    <dgm:pt modelId="{7EBFD56B-81BE-4226-9A1F-4F8582E059E6}">
      <dgm:prSet/>
      <dgm:spPr/>
      <dgm:t>
        <a:bodyPr/>
        <a:lstStyle/>
        <a:p>
          <a:r>
            <a:rPr lang="en-US" noProof="0" dirty="0"/>
            <a:t>None of those are interactive</a:t>
          </a:r>
        </a:p>
      </dgm:t>
    </dgm:pt>
    <dgm:pt modelId="{D02FFEEF-4898-4F0D-8389-9245A790318B}" type="parTrans" cxnId="{C967184D-0230-45B3-AF15-FCB06341ED28}">
      <dgm:prSet/>
      <dgm:spPr/>
      <dgm:t>
        <a:bodyPr/>
        <a:lstStyle/>
        <a:p>
          <a:endParaRPr lang="en-US"/>
        </a:p>
      </dgm:t>
    </dgm:pt>
    <dgm:pt modelId="{619EB2C9-D9BE-435F-BBF9-B2786935B857}" type="sibTrans" cxnId="{C967184D-0230-45B3-AF15-FCB06341ED28}">
      <dgm:prSet/>
      <dgm:spPr/>
      <dgm:t>
        <a:bodyPr/>
        <a:lstStyle/>
        <a:p>
          <a:endParaRPr lang="en-US"/>
        </a:p>
      </dgm:t>
    </dgm:pt>
    <dgm:pt modelId="{2F343921-F7C1-4FCC-94AF-573DB03D4999}">
      <dgm:prSet/>
      <dgm:spPr/>
      <dgm:t>
        <a:bodyPr/>
        <a:lstStyle/>
        <a:p>
          <a:r>
            <a:rPr lang="en-US" noProof="0" dirty="0" err="1"/>
            <a:t>DeepTour</a:t>
          </a:r>
          <a:r>
            <a:rPr lang="en-US" noProof="0" dirty="0"/>
            <a:t> provides an interactive solution with the best of both worlds</a:t>
          </a:r>
        </a:p>
      </dgm:t>
    </dgm:pt>
    <dgm:pt modelId="{0659C500-13B5-4699-AE2F-25D9B414E1DF}" type="parTrans" cxnId="{EFBAFFFC-FE88-48D0-9CDE-64C405E2F8C2}">
      <dgm:prSet/>
      <dgm:spPr/>
      <dgm:t>
        <a:bodyPr/>
        <a:lstStyle/>
        <a:p>
          <a:endParaRPr lang="en-US"/>
        </a:p>
      </dgm:t>
    </dgm:pt>
    <dgm:pt modelId="{21CD2E4C-3763-448D-AA6B-662F4BF9149F}" type="sibTrans" cxnId="{EFBAFFFC-FE88-48D0-9CDE-64C405E2F8C2}">
      <dgm:prSet/>
      <dgm:spPr/>
      <dgm:t>
        <a:bodyPr/>
        <a:lstStyle/>
        <a:p>
          <a:endParaRPr lang="en-US"/>
        </a:p>
      </dgm:t>
    </dgm:pt>
    <dgm:pt modelId="{2A36A85D-168F-4D18-9967-DF3FA1407B4A}" type="pres">
      <dgm:prSet presAssocID="{4F1A9D8A-0065-412E-86A3-ABCC7E297B67}" presName="vert0" presStyleCnt="0">
        <dgm:presLayoutVars>
          <dgm:dir/>
          <dgm:animOne val="branch"/>
          <dgm:animLvl val="lvl"/>
        </dgm:presLayoutVars>
      </dgm:prSet>
      <dgm:spPr/>
    </dgm:pt>
    <dgm:pt modelId="{2AD80472-F166-4A18-88E0-D848621C1F27}" type="pres">
      <dgm:prSet presAssocID="{D3E554DB-3FE9-48AC-826B-67BB5CDFBA77}" presName="thickLine" presStyleLbl="alignNode1" presStyleIdx="0" presStyleCnt="4"/>
      <dgm:spPr/>
    </dgm:pt>
    <dgm:pt modelId="{1F903D05-200D-4372-9080-D5594C0ED38E}" type="pres">
      <dgm:prSet presAssocID="{D3E554DB-3FE9-48AC-826B-67BB5CDFBA77}" presName="horz1" presStyleCnt="0"/>
      <dgm:spPr/>
    </dgm:pt>
    <dgm:pt modelId="{A5AC65DB-C57E-4361-A13D-0FD99E6F9D0F}" type="pres">
      <dgm:prSet presAssocID="{D3E554DB-3FE9-48AC-826B-67BB5CDFBA77}" presName="tx1" presStyleLbl="revTx" presStyleIdx="0" presStyleCnt="4"/>
      <dgm:spPr/>
    </dgm:pt>
    <dgm:pt modelId="{1F225F44-1B73-46E2-9520-EF549D2AF382}" type="pres">
      <dgm:prSet presAssocID="{D3E554DB-3FE9-48AC-826B-67BB5CDFBA77}" presName="vert1" presStyleCnt="0"/>
      <dgm:spPr/>
    </dgm:pt>
    <dgm:pt modelId="{72D79A8A-D661-43E3-8D91-693A2D7CEB26}" type="pres">
      <dgm:prSet presAssocID="{CA113BB8-2F1C-4540-BD8C-F7A8034D73E7}" presName="thickLine" presStyleLbl="alignNode1" presStyleIdx="1" presStyleCnt="4"/>
      <dgm:spPr/>
    </dgm:pt>
    <dgm:pt modelId="{B06A4091-4949-4D73-9CBE-6AC1B7DA0BC1}" type="pres">
      <dgm:prSet presAssocID="{CA113BB8-2F1C-4540-BD8C-F7A8034D73E7}" presName="horz1" presStyleCnt="0"/>
      <dgm:spPr/>
    </dgm:pt>
    <dgm:pt modelId="{94364446-EAC5-47A8-BC11-6F1B49503513}" type="pres">
      <dgm:prSet presAssocID="{CA113BB8-2F1C-4540-BD8C-F7A8034D73E7}" presName="tx1" presStyleLbl="revTx" presStyleIdx="1" presStyleCnt="4"/>
      <dgm:spPr/>
    </dgm:pt>
    <dgm:pt modelId="{260FA0DC-82DE-41C3-9E8D-5B7B7B2E42E8}" type="pres">
      <dgm:prSet presAssocID="{CA113BB8-2F1C-4540-BD8C-F7A8034D73E7}" presName="vert1" presStyleCnt="0"/>
      <dgm:spPr/>
    </dgm:pt>
    <dgm:pt modelId="{E9183A69-8D6B-4B0A-A761-E655036CA113}" type="pres">
      <dgm:prSet presAssocID="{7EBFD56B-81BE-4226-9A1F-4F8582E059E6}" presName="thickLine" presStyleLbl="alignNode1" presStyleIdx="2" presStyleCnt="4"/>
      <dgm:spPr/>
    </dgm:pt>
    <dgm:pt modelId="{FE972E4F-FCF4-4951-8FED-5E20467C2DB7}" type="pres">
      <dgm:prSet presAssocID="{7EBFD56B-81BE-4226-9A1F-4F8582E059E6}" presName="horz1" presStyleCnt="0"/>
      <dgm:spPr/>
    </dgm:pt>
    <dgm:pt modelId="{5ED14579-9917-42EF-B344-93F9415761C7}" type="pres">
      <dgm:prSet presAssocID="{7EBFD56B-81BE-4226-9A1F-4F8582E059E6}" presName="tx1" presStyleLbl="revTx" presStyleIdx="2" presStyleCnt="4"/>
      <dgm:spPr/>
    </dgm:pt>
    <dgm:pt modelId="{C608AF69-F823-4353-8269-B142A404F0BD}" type="pres">
      <dgm:prSet presAssocID="{7EBFD56B-81BE-4226-9A1F-4F8582E059E6}" presName="vert1" presStyleCnt="0"/>
      <dgm:spPr/>
    </dgm:pt>
    <dgm:pt modelId="{1DE036FB-B1AE-4406-B5B2-59C7856DBD6B}" type="pres">
      <dgm:prSet presAssocID="{2F343921-F7C1-4FCC-94AF-573DB03D4999}" presName="thickLine" presStyleLbl="alignNode1" presStyleIdx="3" presStyleCnt="4"/>
      <dgm:spPr/>
    </dgm:pt>
    <dgm:pt modelId="{66D9FE07-9F2A-4855-8E1D-3769F9327FCE}" type="pres">
      <dgm:prSet presAssocID="{2F343921-F7C1-4FCC-94AF-573DB03D4999}" presName="horz1" presStyleCnt="0"/>
      <dgm:spPr/>
    </dgm:pt>
    <dgm:pt modelId="{4DB874BF-B0CA-4499-8844-74221E0F0E75}" type="pres">
      <dgm:prSet presAssocID="{2F343921-F7C1-4FCC-94AF-573DB03D4999}" presName="tx1" presStyleLbl="revTx" presStyleIdx="3" presStyleCnt="4"/>
      <dgm:spPr/>
    </dgm:pt>
    <dgm:pt modelId="{1A65D544-2A7D-45D4-82FB-8CE4F997E024}" type="pres">
      <dgm:prSet presAssocID="{2F343921-F7C1-4FCC-94AF-573DB03D4999}" presName="vert1" presStyleCnt="0"/>
      <dgm:spPr/>
    </dgm:pt>
  </dgm:ptLst>
  <dgm:cxnLst>
    <dgm:cxn modelId="{A5D33341-2035-404F-9409-42517156426E}" srcId="{4F1A9D8A-0065-412E-86A3-ABCC7E297B67}" destId="{CA113BB8-2F1C-4540-BD8C-F7A8034D73E7}" srcOrd="1" destOrd="0" parTransId="{3DCAED0B-3EB6-4618-B556-E6C8C9AE67E3}" sibTransId="{EF106A02-FFA4-4F66-B9C5-BD1561783BE9}"/>
    <dgm:cxn modelId="{C967184D-0230-45B3-AF15-FCB06341ED28}" srcId="{4F1A9D8A-0065-412E-86A3-ABCC7E297B67}" destId="{7EBFD56B-81BE-4226-9A1F-4F8582E059E6}" srcOrd="2" destOrd="0" parTransId="{D02FFEEF-4898-4F0D-8389-9245A790318B}" sibTransId="{619EB2C9-D9BE-435F-BBF9-B2786935B857}"/>
    <dgm:cxn modelId="{B4EBBA54-E82C-48AB-9C14-E7D5A4DDEF52}" srcId="{4F1A9D8A-0065-412E-86A3-ABCC7E297B67}" destId="{D3E554DB-3FE9-48AC-826B-67BB5CDFBA77}" srcOrd="0" destOrd="0" parTransId="{272CE9E2-E799-4E28-BFB7-035556E14D51}" sibTransId="{F1DE3767-40CB-4639-9A02-9E4CC02E7BDE}"/>
    <dgm:cxn modelId="{7B928F58-B81B-48F5-8832-9BC97BB4E5BC}" type="presOf" srcId="{7EBFD56B-81BE-4226-9A1F-4F8582E059E6}" destId="{5ED14579-9917-42EF-B344-93F9415761C7}" srcOrd="0" destOrd="0" presId="urn:microsoft.com/office/officeart/2008/layout/LinedList"/>
    <dgm:cxn modelId="{3B75487C-BC76-417E-9456-95EC7BA1DD4E}" type="presOf" srcId="{2F343921-F7C1-4FCC-94AF-573DB03D4999}" destId="{4DB874BF-B0CA-4499-8844-74221E0F0E75}" srcOrd="0" destOrd="0" presId="urn:microsoft.com/office/officeart/2008/layout/LinedList"/>
    <dgm:cxn modelId="{2792CA95-5CD9-4F72-8EA0-0062C57F8123}" type="presOf" srcId="{CA113BB8-2F1C-4540-BD8C-F7A8034D73E7}" destId="{94364446-EAC5-47A8-BC11-6F1B49503513}" srcOrd="0" destOrd="0" presId="urn:microsoft.com/office/officeart/2008/layout/LinedList"/>
    <dgm:cxn modelId="{EEA2819E-8C38-4C1D-8811-DB34AD2F4015}" type="presOf" srcId="{4F1A9D8A-0065-412E-86A3-ABCC7E297B67}" destId="{2A36A85D-168F-4D18-9967-DF3FA1407B4A}" srcOrd="0" destOrd="0" presId="urn:microsoft.com/office/officeart/2008/layout/LinedList"/>
    <dgm:cxn modelId="{126EB4A9-43CF-4537-8B68-DEF84BBBB830}" type="presOf" srcId="{D3E554DB-3FE9-48AC-826B-67BB5CDFBA77}" destId="{A5AC65DB-C57E-4361-A13D-0FD99E6F9D0F}" srcOrd="0" destOrd="0" presId="urn:microsoft.com/office/officeart/2008/layout/LinedList"/>
    <dgm:cxn modelId="{EFBAFFFC-FE88-48D0-9CDE-64C405E2F8C2}" srcId="{4F1A9D8A-0065-412E-86A3-ABCC7E297B67}" destId="{2F343921-F7C1-4FCC-94AF-573DB03D4999}" srcOrd="3" destOrd="0" parTransId="{0659C500-13B5-4699-AE2F-25D9B414E1DF}" sibTransId="{21CD2E4C-3763-448D-AA6B-662F4BF9149F}"/>
    <dgm:cxn modelId="{1F5DA944-64E1-4B54-AABB-4AAB0A5F0834}" type="presParOf" srcId="{2A36A85D-168F-4D18-9967-DF3FA1407B4A}" destId="{2AD80472-F166-4A18-88E0-D848621C1F27}" srcOrd="0" destOrd="0" presId="urn:microsoft.com/office/officeart/2008/layout/LinedList"/>
    <dgm:cxn modelId="{1D62FC02-A628-4CCE-9591-3A5827A4E267}" type="presParOf" srcId="{2A36A85D-168F-4D18-9967-DF3FA1407B4A}" destId="{1F903D05-200D-4372-9080-D5594C0ED38E}" srcOrd="1" destOrd="0" presId="urn:microsoft.com/office/officeart/2008/layout/LinedList"/>
    <dgm:cxn modelId="{B5948B5E-00B6-43CA-93B4-9D06664361DE}" type="presParOf" srcId="{1F903D05-200D-4372-9080-D5594C0ED38E}" destId="{A5AC65DB-C57E-4361-A13D-0FD99E6F9D0F}" srcOrd="0" destOrd="0" presId="urn:microsoft.com/office/officeart/2008/layout/LinedList"/>
    <dgm:cxn modelId="{7F703F34-0F7E-4E98-9678-9ABD85AF475B}" type="presParOf" srcId="{1F903D05-200D-4372-9080-D5594C0ED38E}" destId="{1F225F44-1B73-46E2-9520-EF549D2AF382}" srcOrd="1" destOrd="0" presId="urn:microsoft.com/office/officeart/2008/layout/LinedList"/>
    <dgm:cxn modelId="{713045EB-6A71-40CE-8297-4488CD9DC5BC}" type="presParOf" srcId="{2A36A85D-168F-4D18-9967-DF3FA1407B4A}" destId="{72D79A8A-D661-43E3-8D91-693A2D7CEB26}" srcOrd="2" destOrd="0" presId="urn:microsoft.com/office/officeart/2008/layout/LinedList"/>
    <dgm:cxn modelId="{291A014E-51E1-4A2D-9769-10468F33F4DE}" type="presParOf" srcId="{2A36A85D-168F-4D18-9967-DF3FA1407B4A}" destId="{B06A4091-4949-4D73-9CBE-6AC1B7DA0BC1}" srcOrd="3" destOrd="0" presId="urn:microsoft.com/office/officeart/2008/layout/LinedList"/>
    <dgm:cxn modelId="{CF17273D-D74E-4F9F-922A-277735308956}" type="presParOf" srcId="{B06A4091-4949-4D73-9CBE-6AC1B7DA0BC1}" destId="{94364446-EAC5-47A8-BC11-6F1B49503513}" srcOrd="0" destOrd="0" presId="urn:microsoft.com/office/officeart/2008/layout/LinedList"/>
    <dgm:cxn modelId="{5A14F777-21D0-4926-A625-7BDCD430F524}" type="presParOf" srcId="{B06A4091-4949-4D73-9CBE-6AC1B7DA0BC1}" destId="{260FA0DC-82DE-41C3-9E8D-5B7B7B2E42E8}" srcOrd="1" destOrd="0" presId="urn:microsoft.com/office/officeart/2008/layout/LinedList"/>
    <dgm:cxn modelId="{1C5CFCC8-0C2B-4221-A3E4-CD79292BE14D}" type="presParOf" srcId="{2A36A85D-168F-4D18-9967-DF3FA1407B4A}" destId="{E9183A69-8D6B-4B0A-A761-E655036CA113}" srcOrd="4" destOrd="0" presId="urn:microsoft.com/office/officeart/2008/layout/LinedList"/>
    <dgm:cxn modelId="{BB38FC03-136E-43AC-9627-5AF264EF0598}" type="presParOf" srcId="{2A36A85D-168F-4D18-9967-DF3FA1407B4A}" destId="{FE972E4F-FCF4-4951-8FED-5E20467C2DB7}" srcOrd="5" destOrd="0" presId="urn:microsoft.com/office/officeart/2008/layout/LinedList"/>
    <dgm:cxn modelId="{B6457CC4-CF9C-4904-83FC-D17AFE77E9B1}" type="presParOf" srcId="{FE972E4F-FCF4-4951-8FED-5E20467C2DB7}" destId="{5ED14579-9917-42EF-B344-93F9415761C7}" srcOrd="0" destOrd="0" presId="urn:microsoft.com/office/officeart/2008/layout/LinedList"/>
    <dgm:cxn modelId="{2F1251C5-F9A4-4242-B1F8-1B7BCBBD280F}" type="presParOf" srcId="{FE972E4F-FCF4-4951-8FED-5E20467C2DB7}" destId="{C608AF69-F823-4353-8269-B142A404F0BD}" srcOrd="1" destOrd="0" presId="urn:microsoft.com/office/officeart/2008/layout/LinedList"/>
    <dgm:cxn modelId="{CF55BD0E-7160-4A73-954B-9DD055227B61}" type="presParOf" srcId="{2A36A85D-168F-4D18-9967-DF3FA1407B4A}" destId="{1DE036FB-B1AE-4406-B5B2-59C7856DBD6B}" srcOrd="6" destOrd="0" presId="urn:microsoft.com/office/officeart/2008/layout/LinedList"/>
    <dgm:cxn modelId="{88C76733-C22F-4C2F-8771-B96E210FE2FA}" type="presParOf" srcId="{2A36A85D-168F-4D18-9967-DF3FA1407B4A}" destId="{66D9FE07-9F2A-4855-8E1D-3769F9327FCE}" srcOrd="7" destOrd="0" presId="urn:microsoft.com/office/officeart/2008/layout/LinedList"/>
    <dgm:cxn modelId="{5105BDE0-C060-4901-9571-0C08F66C2F64}" type="presParOf" srcId="{66D9FE07-9F2A-4855-8E1D-3769F9327FCE}" destId="{4DB874BF-B0CA-4499-8844-74221E0F0E75}" srcOrd="0" destOrd="0" presId="urn:microsoft.com/office/officeart/2008/layout/LinedList"/>
    <dgm:cxn modelId="{9C538BB3-0584-45CE-831B-B19F67E98DCF}" type="presParOf" srcId="{66D9FE07-9F2A-4855-8E1D-3769F9327FCE}" destId="{1A65D544-2A7D-45D4-82FB-8CE4F997E0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80472-F166-4A18-88E0-D848621C1F27}">
      <dsp:nvSpPr>
        <dsp:cNvPr id="0" name=""/>
        <dsp:cNvSpPr/>
      </dsp:nvSpPr>
      <dsp:spPr>
        <a:xfrm>
          <a:off x="0" y="0"/>
          <a:ext cx="48696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C65DB-C57E-4361-A13D-0FD99E6F9D0F}">
      <dsp:nvSpPr>
        <dsp:cNvPr id="0" name=""/>
        <dsp:cNvSpPr/>
      </dsp:nvSpPr>
      <dsp:spPr>
        <a:xfrm>
          <a:off x="0" y="0"/>
          <a:ext cx="4869656" cy="957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Flyers are the most common way to get information on the landmark you’re visiting but you never know what to do with it afterwards</a:t>
          </a:r>
        </a:p>
      </dsp:txBody>
      <dsp:txXfrm>
        <a:off x="0" y="0"/>
        <a:ext cx="4869656" cy="957262"/>
      </dsp:txXfrm>
    </dsp:sp>
    <dsp:sp modelId="{72D79A8A-D661-43E3-8D91-693A2D7CEB26}">
      <dsp:nvSpPr>
        <dsp:cNvPr id="0" name=""/>
        <dsp:cNvSpPr/>
      </dsp:nvSpPr>
      <dsp:spPr>
        <a:xfrm>
          <a:off x="0" y="957262"/>
          <a:ext cx="4869656" cy="0"/>
        </a:xfrm>
        <a:prstGeom prst="line">
          <a:avLst/>
        </a:prstGeom>
        <a:solidFill>
          <a:schemeClr val="accent2">
            <a:hueOff val="-54397"/>
            <a:satOff val="-3144"/>
            <a:lumOff val="4314"/>
            <a:alphaOff val="0"/>
          </a:schemeClr>
        </a:solidFill>
        <a:ln w="12700" cap="flat" cmpd="sng" algn="ctr">
          <a:solidFill>
            <a:schemeClr val="accent2">
              <a:hueOff val="-54397"/>
              <a:satOff val="-314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64446-EAC5-47A8-BC11-6F1B49503513}">
      <dsp:nvSpPr>
        <dsp:cNvPr id="0" name=""/>
        <dsp:cNvSpPr/>
      </dsp:nvSpPr>
      <dsp:spPr>
        <a:xfrm>
          <a:off x="0" y="957262"/>
          <a:ext cx="4869656" cy="957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Wikipedia is weightless and more detailed but has less links to the actual landmark (Where is what ? What is what ?)</a:t>
          </a:r>
        </a:p>
      </dsp:txBody>
      <dsp:txXfrm>
        <a:off x="0" y="957262"/>
        <a:ext cx="4869656" cy="957262"/>
      </dsp:txXfrm>
    </dsp:sp>
    <dsp:sp modelId="{E9183A69-8D6B-4B0A-A761-E655036CA113}">
      <dsp:nvSpPr>
        <dsp:cNvPr id="0" name=""/>
        <dsp:cNvSpPr/>
      </dsp:nvSpPr>
      <dsp:spPr>
        <a:xfrm>
          <a:off x="0" y="1914525"/>
          <a:ext cx="4869656" cy="0"/>
        </a:xfrm>
        <a:prstGeom prst="line">
          <a:avLst/>
        </a:prstGeom>
        <a:solidFill>
          <a:schemeClr val="accent2">
            <a:hueOff val="-108793"/>
            <a:satOff val="-6288"/>
            <a:lumOff val="8627"/>
            <a:alphaOff val="0"/>
          </a:schemeClr>
        </a:solidFill>
        <a:ln w="12700" cap="flat" cmpd="sng" algn="ctr">
          <a:solidFill>
            <a:schemeClr val="accent2">
              <a:hueOff val="-108793"/>
              <a:satOff val="-6288"/>
              <a:lumOff val="86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14579-9917-42EF-B344-93F9415761C7}">
      <dsp:nvSpPr>
        <dsp:cNvPr id="0" name=""/>
        <dsp:cNvSpPr/>
      </dsp:nvSpPr>
      <dsp:spPr>
        <a:xfrm>
          <a:off x="0" y="1914525"/>
          <a:ext cx="4869656" cy="957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None of those are interactive</a:t>
          </a:r>
        </a:p>
      </dsp:txBody>
      <dsp:txXfrm>
        <a:off x="0" y="1914525"/>
        <a:ext cx="4869656" cy="957262"/>
      </dsp:txXfrm>
    </dsp:sp>
    <dsp:sp modelId="{1DE036FB-B1AE-4406-B5B2-59C7856DBD6B}">
      <dsp:nvSpPr>
        <dsp:cNvPr id="0" name=""/>
        <dsp:cNvSpPr/>
      </dsp:nvSpPr>
      <dsp:spPr>
        <a:xfrm>
          <a:off x="0" y="2871787"/>
          <a:ext cx="4869656" cy="0"/>
        </a:xfrm>
        <a:prstGeom prst="line">
          <a:avLst/>
        </a:prstGeom>
        <a:solidFill>
          <a:schemeClr val="accent2">
            <a:hueOff val="-163190"/>
            <a:satOff val="-9432"/>
            <a:lumOff val="12941"/>
            <a:alphaOff val="0"/>
          </a:schemeClr>
        </a:solidFill>
        <a:ln w="12700" cap="flat" cmpd="sng" algn="ctr">
          <a:solidFill>
            <a:schemeClr val="accent2">
              <a:hueOff val="-163190"/>
              <a:satOff val="-9432"/>
              <a:lumOff val="1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874BF-B0CA-4499-8844-74221E0F0E75}">
      <dsp:nvSpPr>
        <dsp:cNvPr id="0" name=""/>
        <dsp:cNvSpPr/>
      </dsp:nvSpPr>
      <dsp:spPr>
        <a:xfrm>
          <a:off x="0" y="2871787"/>
          <a:ext cx="4869656" cy="957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 err="1"/>
            <a:t>DeepTour</a:t>
          </a:r>
          <a:r>
            <a:rPr lang="en-US" sz="1900" kern="1200" noProof="0" dirty="0"/>
            <a:t> provides an interactive solution with the best of both worlds</a:t>
          </a:r>
        </a:p>
      </dsp:txBody>
      <dsp:txXfrm>
        <a:off x="0" y="2871787"/>
        <a:ext cx="4869656" cy="957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16a8788b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16a8788b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16a8788b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16a8788b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a8788b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a8788b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9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16a8788b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16a8788b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16a8788b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16a8788b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6802886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2515469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63452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2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2251111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419851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2435206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2867127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355002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81610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5246967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2792285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96FF3-A8B1-4A8C-AFDD-7E336E67328D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27181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8655"/>
            <a:ext cx="541782" cy="3803332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1826" y="668655"/>
            <a:ext cx="8242174" cy="3803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024620" y="1245090"/>
            <a:ext cx="7217553" cy="247912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/>
              <a:t>DeepTour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024619" y="3724210"/>
            <a:ext cx="7217553" cy="62584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Deep Learning for Tourism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Rectangle 412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288" y="227693"/>
            <a:ext cx="4301692" cy="4422557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78281-455A-405A-45D8-C36E191B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480197"/>
            <a:ext cx="3929634" cy="10087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review</a:t>
            </a:r>
          </a:p>
        </p:txBody>
      </p:sp>
      <p:sp>
        <p:nvSpPr>
          <p:cNvPr id="4132" name="Text Placeholder 2">
            <a:extLst>
              <a:ext uri="{FF2B5EF4-FFF2-40B4-BE49-F238E27FC236}">
                <a16:creationId xmlns:a16="http://schemas.microsoft.com/office/drawing/2014/main" id="{E2818E68-3A29-6837-FB76-0FDF461AE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207" y="1591322"/>
            <a:ext cx="3926618" cy="2829757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0" defTabSz="914400">
              <a:spcAft>
                <a:spcPts val="600"/>
              </a:spcAft>
              <a:buNone/>
            </a:pPr>
            <a:r>
              <a:rPr lang="en-US" sz="1300" dirty="0"/>
              <a:t>YOLOv3 did not work on the phone due to large latency</a:t>
            </a:r>
          </a:p>
          <a:p>
            <a:pPr marL="228600" indent="0" defTabSz="914400">
              <a:spcAft>
                <a:spcPts val="600"/>
              </a:spcAft>
              <a:buNone/>
            </a:pPr>
            <a:r>
              <a:rPr lang="en-US" sz="1300" dirty="0"/>
              <a:t>YOLOv3 Tiny had the same issue</a:t>
            </a:r>
          </a:p>
          <a:p>
            <a:pPr marL="228600" indent="0" defTabSz="914400">
              <a:spcAft>
                <a:spcPts val="600"/>
              </a:spcAft>
              <a:buNone/>
            </a:pPr>
            <a:r>
              <a:rPr lang="en-US" sz="1300" dirty="0"/>
              <a:t>Solution – </a:t>
            </a:r>
            <a:r>
              <a:rPr lang="en-US" sz="1300" dirty="0" err="1"/>
              <a:t>EfficientDet</a:t>
            </a:r>
            <a:r>
              <a:rPr lang="en-US" sz="1300" dirty="0"/>
              <a:t> (based on </a:t>
            </a:r>
            <a:r>
              <a:rPr lang="en-US" sz="1300" dirty="0" err="1"/>
              <a:t>EfficientNet</a:t>
            </a:r>
            <a:r>
              <a:rPr lang="en-US" sz="1300" dirty="0"/>
              <a:t>)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Utilizes compound scaling - scaling each dimension by a constant ratio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Apply bidirectional feature pyramid network (</a:t>
            </a:r>
            <a:r>
              <a:rPr lang="en-US" sz="1300" dirty="0" err="1"/>
              <a:t>BiFPN</a:t>
            </a:r>
            <a:r>
              <a:rPr lang="en-US" sz="1300" dirty="0"/>
              <a:t>)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Learnable weights to determine the importance of different input features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14EABAD-685D-F49C-0DF8-27F08D59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1014" y="363474"/>
            <a:ext cx="3353972" cy="42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13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Freeform: Shape 307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5931"/>
            <a:ext cx="6870771" cy="1117569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4025931"/>
            <a:ext cx="2571723" cy="1117569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EDACCA-452E-C541-641C-8C5416EFE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92125"/>
            <a:ext cx="2933700" cy="3043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0660195F-AE44-2865-A7CB-A912A349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492125"/>
            <a:ext cx="4881563" cy="3043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E4FFA-4EA0-8C9E-E158-709E5090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47413"/>
            <a:ext cx="5789535" cy="822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Gyeongbokgung</a:t>
            </a:r>
          </a:p>
        </p:txBody>
      </p:sp>
    </p:spTree>
    <p:extLst>
      <p:ext uri="{BB962C8B-B14F-4D97-AF65-F5344CB8AC3E}">
        <p14:creationId xmlns:p14="http://schemas.microsoft.com/office/powerpoint/2010/main" val="6553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Freeform: Shape 2055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5931"/>
            <a:ext cx="6870771" cy="1117569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Freeform: Shape 2057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4025931"/>
            <a:ext cx="2571723" cy="1117569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CADA54-DBB5-8C6E-92F9-BB01E4FC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84188"/>
            <a:ext cx="4862513" cy="30575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4F5AA1A-A833-37B3-F358-B88AD8A8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84188"/>
            <a:ext cx="2952750" cy="30575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BF928-541D-E48F-EC54-F42A4A7C6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47413"/>
            <a:ext cx="5789535" cy="822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Yeouido</a:t>
            </a:r>
          </a:p>
        </p:txBody>
      </p:sp>
    </p:spTree>
    <p:extLst>
      <p:ext uri="{BB962C8B-B14F-4D97-AF65-F5344CB8AC3E}">
        <p14:creationId xmlns:p14="http://schemas.microsoft.com/office/powerpoint/2010/main" val="236471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8545FC-14D9-A4A6-A226-75B73E384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103193"/>
              </p:ext>
            </p:extLst>
          </p:nvPr>
        </p:nvGraphicFramePr>
        <p:xfrm>
          <a:off x="1" y="0"/>
          <a:ext cx="9143998" cy="5143500"/>
        </p:xfrm>
        <a:graphic>
          <a:graphicData uri="http://schemas.openxmlformats.org/drawingml/2006/table">
            <a:tbl>
              <a:tblPr/>
              <a:tblGrid>
                <a:gridCol w="1234564">
                  <a:extLst>
                    <a:ext uri="{9D8B030D-6E8A-4147-A177-3AD203B41FA5}">
                      <a16:colId xmlns:a16="http://schemas.microsoft.com/office/drawing/2014/main" val="2784431203"/>
                    </a:ext>
                  </a:extLst>
                </a:gridCol>
                <a:gridCol w="2567893">
                  <a:extLst>
                    <a:ext uri="{9D8B030D-6E8A-4147-A177-3AD203B41FA5}">
                      <a16:colId xmlns:a16="http://schemas.microsoft.com/office/drawing/2014/main" val="2325662572"/>
                    </a:ext>
                  </a:extLst>
                </a:gridCol>
                <a:gridCol w="370367">
                  <a:extLst>
                    <a:ext uri="{9D8B030D-6E8A-4147-A177-3AD203B41FA5}">
                      <a16:colId xmlns:a16="http://schemas.microsoft.com/office/drawing/2014/main" val="1688402662"/>
                    </a:ext>
                  </a:extLst>
                </a:gridCol>
                <a:gridCol w="427978">
                  <a:extLst>
                    <a:ext uri="{9D8B030D-6E8A-4147-A177-3AD203B41FA5}">
                      <a16:colId xmlns:a16="http://schemas.microsoft.com/office/drawing/2014/main" val="1187156477"/>
                    </a:ext>
                  </a:extLst>
                </a:gridCol>
                <a:gridCol w="427978">
                  <a:extLst>
                    <a:ext uri="{9D8B030D-6E8A-4147-A177-3AD203B41FA5}">
                      <a16:colId xmlns:a16="http://schemas.microsoft.com/office/drawing/2014/main" val="661853246"/>
                    </a:ext>
                  </a:extLst>
                </a:gridCol>
                <a:gridCol w="625511">
                  <a:extLst>
                    <a:ext uri="{9D8B030D-6E8A-4147-A177-3AD203B41FA5}">
                      <a16:colId xmlns:a16="http://schemas.microsoft.com/office/drawing/2014/main" val="1051974314"/>
                    </a:ext>
                  </a:extLst>
                </a:gridCol>
                <a:gridCol w="460903">
                  <a:extLst>
                    <a:ext uri="{9D8B030D-6E8A-4147-A177-3AD203B41FA5}">
                      <a16:colId xmlns:a16="http://schemas.microsoft.com/office/drawing/2014/main" val="1772890733"/>
                    </a:ext>
                  </a:extLst>
                </a:gridCol>
                <a:gridCol w="353912">
                  <a:extLst>
                    <a:ext uri="{9D8B030D-6E8A-4147-A177-3AD203B41FA5}">
                      <a16:colId xmlns:a16="http://schemas.microsoft.com/office/drawing/2014/main" val="2776163003"/>
                    </a:ext>
                  </a:extLst>
                </a:gridCol>
                <a:gridCol w="419755">
                  <a:extLst>
                    <a:ext uri="{9D8B030D-6E8A-4147-A177-3AD203B41FA5}">
                      <a16:colId xmlns:a16="http://schemas.microsoft.com/office/drawing/2014/main" val="3544729178"/>
                    </a:ext>
                  </a:extLst>
                </a:gridCol>
                <a:gridCol w="419755">
                  <a:extLst>
                    <a:ext uri="{9D8B030D-6E8A-4147-A177-3AD203B41FA5}">
                      <a16:colId xmlns:a16="http://schemas.microsoft.com/office/drawing/2014/main" val="3216746081"/>
                    </a:ext>
                  </a:extLst>
                </a:gridCol>
                <a:gridCol w="625511">
                  <a:extLst>
                    <a:ext uri="{9D8B030D-6E8A-4147-A177-3AD203B41FA5}">
                      <a16:colId xmlns:a16="http://schemas.microsoft.com/office/drawing/2014/main" val="2923096373"/>
                    </a:ext>
                  </a:extLst>
                </a:gridCol>
                <a:gridCol w="386830">
                  <a:extLst>
                    <a:ext uri="{9D8B030D-6E8A-4147-A177-3AD203B41FA5}">
                      <a16:colId xmlns:a16="http://schemas.microsoft.com/office/drawing/2014/main" val="3466764511"/>
                    </a:ext>
                  </a:extLst>
                </a:gridCol>
                <a:gridCol w="823041">
                  <a:extLst>
                    <a:ext uri="{9D8B030D-6E8A-4147-A177-3AD203B41FA5}">
                      <a16:colId xmlns:a16="http://schemas.microsoft.com/office/drawing/2014/main" val="1283731221"/>
                    </a:ext>
                  </a:extLst>
                </a:gridCol>
              </a:tblGrid>
              <a:tr h="377899">
                <a:tc>
                  <a:txBody>
                    <a:bodyPr/>
                    <a:lstStyle/>
                    <a:p>
                      <a:pPr algn="ctr" rtl="0" fontAlgn="ctr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Tasks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7 April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14 April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21 April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28 April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2 May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9 May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16 May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23 May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30 May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6 June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75288"/>
                  </a:ext>
                </a:extLst>
              </a:tr>
              <a:tr h="193224">
                <a:tc>
                  <a:txBody>
                    <a:bodyPr/>
                    <a:lstStyle/>
                    <a:p>
                      <a:pPr algn="ctr" rtl="0" fontAlgn="ctr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Search a dataset to train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YL, ND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008285"/>
                  </a:ext>
                </a:extLst>
              </a:tr>
              <a:tr h="285562">
                <a:tc>
                  <a:txBody>
                    <a:bodyPr/>
                    <a:lstStyle/>
                    <a:p>
                      <a:pPr algn="ctr" rtl="0" fontAlgn="ctr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Process dataset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YL, AP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Delayed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155970"/>
                  </a:ext>
                </a:extLst>
              </a:tr>
              <a:tr h="28556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Deep Learning (Python)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Build/Adapt a Neural Network model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AP, ND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817113"/>
                  </a:ext>
                </a:extLst>
              </a:tr>
              <a:tr h="1381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Train the model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AP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764771"/>
                  </a:ext>
                </a:extLst>
              </a:tr>
              <a:tr h="2855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Adapt the model for smartphone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AP, ND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Delayed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684754"/>
                  </a:ext>
                </a:extLst>
              </a:tr>
              <a:tr h="193224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dirty="0">
                          <a:effectLst/>
                        </a:rPr>
                        <a:t>App dev (Android, Java)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Setup retrieval of video flux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YL, AP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940192"/>
                  </a:ext>
                </a:extLst>
              </a:tr>
              <a:tr h="193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First UI design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YL, ND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448340"/>
                  </a:ext>
                </a:extLst>
              </a:tr>
              <a:tr h="2855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Retrieve coordinate of the monument in the screen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YL, ND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472151"/>
                  </a:ext>
                </a:extLst>
              </a:tr>
              <a:tr h="2855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Setup basic content generation (Layout on Android)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YL, ND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757252"/>
                  </a:ext>
                </a:extLst>
              </a:tr>
              <a:tr h="193224">
                <a:tc>
                  <a:txBody>
                    <a:bodyPr/>
                    <a:lstStyle/>
                    <a:p>
                      <a:pPr algn="ctr" rtl="0" fontAlgn="ctr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Intermediate presentation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Preparation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20C8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412369"/>
                  </a:ext>
                </a:extLst>
              </a:tr>
              <a:tr h="377899">
                <a:tc>
                  <a:txBody>
                    <a:bodyPr/>
                    <a:lstStyle/>
                    <a:p>
                      <a:pPr algn="ctr" rtl="0" fontAlgn="ctr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Feedback modifications from Intermediate report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20C8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YL, ND, AP</a:t>
                      </a:r>
                    </a:p>
                  </a:txBody>
                  <a:tcPr marL="0" marR="0" marT="2800" marB="2800" anchor="ctr">
                    <a:lnL w="4763" cap="flat" cmpd="sng" algn="ctr">
                      <a:solidFill>
                        <a:srgbClr val="20C8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C8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294224"/>
                  </a:ext>
                </a:extLst>
              </a:tr>
              <a:tr h="193224">
                <a:tc>
                  <a:txBody>
                    <a:bodyPr/>
                    <a:lstStyle/>
                    <a:p>
                      <a:pPr algn="ctr" rtl="0" fontAlgn="ctr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Final UI design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YL, ND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0EA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761985"/>
                  </a:ext>
                </a:extLst>
              </a:tr>
              <a:tr h="377899">
                <a:tc>
                  <a:txBody>
                    <a:bodyPr/>
                    <a:lstStyle/>
                    <a:p>
                      <a:pPr algn="ctr" rtl="0" fontAlgn="ctr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Expand model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0EA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YL, ND, AP</a:t>
                      </a:r>
                    </a:p>
                  </a:txBody>
                  <a:tcPr marL="0" marR="0" marT="2800" marB="2800" anchor="ctr">
                    <a:lnL w="4763" cap="flat" cmpd="sng" algn="ctr">
                      <a:solidFill>
                        <a:srgbClr val="40EA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EA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0" marR="0" marT="2800" marB="2800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078511"/>
                  </a:ext>
                </a:extLst>
              </a:tr>
              <a:tr h="193224">
                <a:tc>
                  <a:txBody>
                    <a:bodyPr/>
                    <a:lstStyle/>
                    <a:p>
                      <a:pPr algn="ctr" rtl="0" fontAlgn="ctr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Evaluation/Test in real condition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YL, AP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318461"/>
                  </a:ext>
                </a:extLst>
              </a:tr>
              <a:tr h="193224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dirty="0">
                          <a:effectLst/>
                        </a:rPr>
                        <a:t>Optional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Participative training set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ND, AP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Cancelled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259976"/>
                  </a:ext>
                </a:extLst>
              </a:tr>
              <a:tr h="193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360 Camera feed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AP, YL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Cancelled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47838"/>
                  </a:ext>
                </a:extLst>
              </a:tr>
              <a:tr h="2810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Screen guidance / </a:t>
                      </a:r>
                      <a:r>
                        <a:rPr lang="en-US" sz="800" dirty="0" err="1">
                          <a:effectLst/>
                        </a:rPr>
                        <a:t>recommandation</a:t>
                      </a:r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YL, ND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Cancelled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537748"/>
                  </a:ext>
                </a:extLst>
              </a:tr>
              <a:tr h="285562"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Separate models (add-ons) for different Landmarks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YL, ND, AP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4200" marR="4200" marT="2800" marB="2800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solidFill>
                            <a:srgbClr val="EA4335"/>
                          </a:solidFill>
                          <a:effectLst/>
                        </a:rPr>
                        <a:t>NEW (Done)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729227"/>
                  </a:ext>
                </a:extLst>
              </a:tr>
              <a:tr h="138186">
                <a:tc>
                  <a:txBody>
                    <a:bodyPr/>
                    <a:lstStyle/>
                    <a:p>
                      <a:pPr algn="ctr" rtl="0" fontAlgn="ctr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User study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ND, AP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290860"/>
                  </a:ext>
                </a:extLst>
              </a:tr>
              <a:tr h="193224">
                <a:tc>
                  <a:txBody>
                    <a:bodyPr/>
                    <a:lstStyle/>
                    <a:p>
                      <a:pPr algn="ctr" rtl="0" fontAlgn="ctr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Final presentation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>
                        <a:effectLst/>
                      </a:endParaRP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Preparation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Done</a:t>
                      </a:r>
                    </a:p>
                  </a:txBody>
                  <a:tcPr marL="4200" marR="4200" marT="2800" marB="280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9874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Discussion</a:t>
            </a:r>
            <a:endParaRPr dirty="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buClr>
                <a:schemeClr val="dk1"/>
              </a:buClr>
              <a:buSzPts val="1100"/>
            </a:pPr>
            <a:r>
              <a:rPr lang="en-US" dirty="0"/>
              <a:t>Roles and contributions </a:t>
            </a:r>
          </a:p>
          <a:p>
            <a:pPr marL="1257300" lvl="2">
              <a:buClr>
                <a:schemeClr val="dk1"/>
              </a:buClr>
              <a:buSzPts val="1100"/>
            </a:pPr>
            <a:r>
              <a:rPr lang="en-US" dirty="0"/>
              <a:t>Data: Norman</a:t>
            </a:r>
          </a:p>
          <a:p>
            <a:pPr marL="1257300" lvl="2">
              <a:buClr>
                <a:schemeClr val="dk1"/>
              </a:buClr>
              <a:buSzPts val="1100"/>
            </a:pPr>
            <a:r>
              <a:rPr lang="en-US" dirty="0"/>
              <a:t>ML: Andrei</a:t>
            </a:r>
          </a:p>
          <a:p>
            <a:pPr marL="1257300" lvl="2">
              <a:buClr>
                <a:schemeClr val="dk1"/>
              </a:buClr>
              <a:buSzPts val="1100"/>
            </a:pPr>
            <a:r>
              <a:rPr lang="en-US" dirty="0"/>
              <a:t>Android: Yohan</a:t>
            </a:r>
          </a:p>
          <a:p>
            <a:pPr marL="800100" lvl="1">
              <a:buClr>
                <a:schemeClr val="dk1"/>
              </a:buClr>
              <a:buSzPts val="1100"/>
            </a:pPr>
            <a:r>
              <a:rPr lang="en-US" dirty="0"/>
              <a:t>Data and ML are upstream processes of the app development</a:t>
            </a:r>
          </a:p>
          <a:p>
            <a:pPr marL="800100" lvl="1">
              <a:buClr>
                <a:schemeClr val="dk1"/>
              </a:buClr>
              <a:buSzPts val="1100"/>
            </a:pPr>
            <a:r>
              <a:rPr lang="en-US" dirty="0"/>
              <a:t>Git used to store some data initially but the application itself has been mainly pushed by Yohan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dirty="0"/>
              <a:t>Application tested on 3 android phones</a:t>
            </a:r>
          </a:p>
          <a:p>
            <a:pPr marL="800100" lvl="1">
              <a:buClr>
                <a:schemeClr val="dk1"/>
              </a:buClr>
              <a:buSzPts val="1100"/>
            </a:pPr>
            <a:r>
              <a:rPr lang="en-US" dirty="0"/>
              <a:t>Different computational power and camera resolution (Galaxy S10+, Samsung A50, Redmi 5+)</a:t>
            </a:r>
          </a:p>
          <a:p>
            <a:pPr marL="800100" lvl="1">
              <a:buClr>
                <a:schemeClr val="dk1"/>
              </a:buClr>
              <a:buSzPts val="1100"/>
            </a:pPr>
            <a:r>
              <a:rPr lang="en-US" dirty="0"/>
              <a:t>Different android OS (8.1 to 12)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dirty="0"/>
              <a:t>Compatibility issues arose but the app is functional overall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5D8DB-635A-CA94-88E0-C690D310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41300"/>
            <a:ext cx="8178799" cy="8518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Annexe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1524-8812-B804-B780-642FC7725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1" y="1337235"/>
            <a:ext cx="3006288" cy="32954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Compatibility issues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Screenshot authorizations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51122"/>
            <a:ext cx="760545" cy="1513185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722B41D-7739-CFD7-CBBD-85380327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72" y="1337235"/>
            <a:ext cx="1545745" cy="327141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0"/>
            <a:ext cx="729532" cy="1451482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364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F10787E-E80B-81E3-179C-FCB87B8E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8" y="482600"/>
            <a:ext cx="7203963" cy="417829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91E005E-A590-006A-F07A-0C6CBD1C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997331"/>
            <a:ext cx="8178799" cy="314883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7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D30750A-ABDC-2728-5E2E-24D7A9D6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20013"/>
            <a:ext cx="8178799" cy="290347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3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302781" cy="514350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5143500"/>
            <a:chOff x="1320800" y="0"/>
            <a:chExt cx="2436813" cy="6858001"/>
          </a:xfrm>
        </p:grpSpPr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01265" y="514350"/>
            <a:ext cx="2085203" cy="38290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 Pitch !</a:t>
            </a:r>
          </a:p>
        </p:txBody>
      </p:sp>
      <p:graphicFrame>
        <p:nvGraphicFramePr>
          <p:cNvPr id="63" name="Google Shape;61;p14">
            <a:extLst>
              <a:ext uri="{FF2B5EF4-FFF2-40B4-BE49-F238E27FC236}">
                <a16:creationId xmlns:a16="http://schemas.microsoft.com/office/drawing/2014/main" id="{3CDE3D61-1E8C-E561-BB7F-5282BF3D4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8771784"/>
              </p:ext>
            </p:extLst>
          </p:nvPr>
        </p:nvGraphicFramePr>
        <p:xfrm>
          <a:off x="3757612" y="514350"/>
          <a:ext cx="4869656" cy="382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project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small context dependent CNNs, we provide an interactive experience for specific landmarks</a:t>
            </a:r>
          </a:p>
          <a:p>
            <a:pPr marL="342900">
              <a:spcBef>
                <a:spcPts val="1200"/>
              </a:spcBef>
            </a:pPr>
            <a:r>
              <a:rPr lang="en-US" dirty="0"/>
              <a:t>The application is built to be scalable and lightweight:</a:t>
            </a:r>
          </a:p>
          <a:p>
            <a:pPr marL="800100" lvl="1">
              <a:spcBef>
                <a:spcPts val="1200"/>
              </a:spcBef>
            </a:pPr>
            <a:r>
              <a:rPr lang="en-US" dirty="0"/>
              <a:t>A data pipeline built on Google Cloud platform makes it extremely easy to add new models to the library</a:t>
            </a:r>
          </a:p>
          <a:p>
            <a:pPr marL="800100" lvl="1">
              <a:spcBef>
                <a:spcPts val="1200"/>
              </a:spcBef>
            </a:pPr>
            <a:r>
              <a:rPr lang="en-US" dirty="0"/>
              <a:t>The landmark specific approach allows smaller training sets and models</a:t>
            </a:r>
          </a:p>
          <a:p>
            <a:pPr marL="800100" lvl="1">
              <a:spcBef>
                <a:spcPts val="1200"/>
              </a:spcBef>
            </a:pPr>
            <a:r>
              <a:rPr lang="en-US" dirty="0"/>
              <a:t>Even devices with low camera resolution can run the app</a:t>
            </a:r>
          </a:p>
          <a:p>
            <a:pPr marL="342900">
              <a:spcBef>
                <a:spcPts val="1200"/>
              </a:spcBef>
            </a:pPr>
            <a:r>
              <a:rPr lang="en-US" dirty="0"/>
              <a:t>It respects your privacy:</a:t>
            </a:r>
          </a:p>
          <a:p>
            <a:pPr marL="800100" lvl="1">
              <a:spcBef>
                <a:spcPts val="1200"/>
              </a:spcBef>
            </a:pPr>
            <a:r>
              <a:rPr lang="en-US" dirty="0"/>
              <a:t>The models size allows to run them offline without latency</a:t>
            </a:r>
          </a:p>
          <a:p>
            <a:pPr marL="800100" lvl="1">
              <a:spcBef>
                <a:spcPts val="1200"/>
              </a:spcBef>
            </a:pPr>
            <a:r>
              <a:rPr lang="en-US" dirty="0"/>
              <a:t>The camera feed is not recorded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757B43B-7CB2-9315-D18F-3BFE49F7F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710" y="3991025"/>
            <a:ext cx="1174990" cy="8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What’s new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dirty="0"/>
              <a:t>Changed the context</a:t>
            </a:r>
          </a:p>
          <a:p>
            <a:pPr lvl="1"/>
            <a:r>
              <a:rPr lang="en-US" dirty="0"/>
              <a:t>Midterm remarks focused on the lack of context</a:t>
            </a:r>
          </a:p>
          <a:p>
            <a:pPr lvl="1"/>
            <a:r>
              <a:rPr lang="en-US" dirty="0"/>
              <a:t>What’s the added value of object detection in this environment 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f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Changed the model</a:t>
            </a:r>
          </a:p>
          <a:p>
            <a:pPr lvl="1">
              <a:lnSpc>
                <a:spcPct val="100000"/>
              </a:lnSpc>
            </a:pPr>
            <a:r>
              <a:rPr lang="fr" dirty="0"/>
              <a:t>Prototype model (Yolo v3) compression did not work</a:t>
            </a:r>
          </a:p>
          <a:p>
            <a:pPr lvl="1">
              <a:lnSpc>
                <a:spcPct val="100000"/>
              </a:lnSpc>
            </a:pPr>
            <a:r>
              <a:rPr lang="fr" dirty="0"/>
              <a:t>Reduced similar models were still too heavy (10s latency, 80Mb)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f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One solution to both problems</a:t>
            </a:r>
          </a:p>
          <a:p>
            <a:pPr lvl="1">
              <a:lnSpc>
                <a:spcPct val="100000"/>
              </a:lnSpc>
            </a:pPr>
            <a:r>
              <a:rPr lang="fr" dirty="0"/>
              <a:t>Localized models, specialized on one landmark</a:t>
            </a:r>
          </a:p>
          <a:p>
            <a:pPr lvl="1">
              <a:lnSpc>
                <a:spcPct val="100000"/>
              </a:lnSpc>
            </a:pPr>
            <a:r>
              <a:rPr lang="fr" dirty="0"/>
              <a:t>Implemented models: </a:t>
            </a:r>
          </a:p>
          <a:p>
            <a:pPr lvl="2">
              <a:lnSpc>
                <a:spcPct val="100000"/>
              </a:lnSpc>
            </a:pPr>
            <a:r>
              <a:rPr lang="fr" dirty="0"/>
              <a:t>Gyeonbokgung</a:t>
            </a:r>
          </a:p>
          <a:p>
            <a:pPr lvl="2">
              <a:lnSpc>
                <a:spcPct val="100000"/>
              </a:lnSpc>
            </a:pPr>
            <a:r>
              <a:rPr lang="fr" dirty="0"/>
              <a:t>Yeouido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9863-92CB-5C26-4695-4BAF9207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and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F029D-7D74-081F-FE55-E3707DECF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36945" cy="3416400"/>
          </a:xfrm>
        </p:spPr>
        <p:txBody>
          <a:bodyPr/>
          <a:lstStyle/>
          <a:p>
            <a:r>
              <a:rPr lang="en-US" dirty="0"/>
              <a:t>Choose your model at the entrance of the landmark</a:t>
            </a:r>
          </a:p>
          <a:p>
            <a:endParaRPr lang="en-US" dirty="0"/>
          </a:p>
          <a:p>
            <a:r>
              <a:rPr lang="en-US" dirty="0"/>
              <a:t>Walk around the area, looking for detectable objects/buildings to learn about the area</a:t>
            </a:r>
          </a:p>
          <a:p>
            <a:endParaRPr lang="en-US" dirty="0"/>
          </a:p>
          <a:p>
            <a:r>
              <a:rPr lang="en-US" dirty="0"/>
              <a:t>Pause to read the quick description and click the link to learn even more</a:t>
            </a:r>
          </a:p>
          <a:p>
            <a:endParaRPr lang="en-US" dirty="0"/>
          </a:p>
        </p:txBody>
      </p:sp>
      <p:pic>
        <p:nvPicPr>
          <p:cNvPr id="4" name="KakaoTalk_20220606_123145122">
            <a:hlinkClick r:id="" action="ppaction://media"/>
            <a:extLst>
              <a:ext uri="{FF2B5EF4-FFF2-40B4-BE49-F238E27FC236}">
                <a16:creationId xmlns:a16="http://schemas.microsoft.com/office/drawing/2014/main" id="{6E9937DB-1991-1D86-ADB7-D6C1CE62E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925" r="33858"/>
          <a:stretch/>
        </p:blipFill>
        <p:spPr>
          <a:xfrm>
            <a:off x="5668239" y="308429"/>
            <a:ext cx="2592533" cy="45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2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829CFB5-FC99-C00F-33D0-0E4A5225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7" y="723899"/>
            <a:ext cx="1746218" cy="3695701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27E5A9E-768A-6E7D-F5A2-6592B910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828" y="723899"/>
            <a:ext cx="1746578" cy="3696462"/>
          </a:xfrm>
          <a:prstGeom prst="rect">
            <a:avLst/>
          </a:prstGeom>
        </p:spPr>
      </p:pic>
      <p:pic>
        <p:nvPicPr>
          <p:cNvPr id="4" name="Picture 3" descr="A group of people walking outside a building&#10;&#10;Description automatically generated with low confidence">
            <a:extLst>
              <a:ext uri="{FF2B5EF4-FFF2-40B4-BE49-F238E27FC236}">
                <a16:creationId xmlns:a16="http://schemas.microsoft.com/office/drawing/2014/main" id="{86A6499B-8465-D267-1FB3-3AC8C9E09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981" y="723899"/>
            <a:ext cx="1746218" cy="36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3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19EC8ADB-55AC-EE55-83F7-B3422813D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7" y="723899"/>
            <a:ext cx="1746218" cy="3695701"/>
          </a:xfrm>
          <a:prstGeom prst="rect">
            <a:avLst/>
          </a:prstGeom>
        </p:spPr>
      </p:pic>
      <p:pic>
        <p:nvPicPr>
          <p:cNvPr id="8" name="Picture 7" descr="A picture containing text, sign, screenshot&#10;&#10;Description automatically generated">
            <a:extLst>
              <a:ext uri="{FF2B5EF4-FFF2-40B4-BE49-F238E27FC236}">
                <a16:creationId xmlns:a16="http://schemas.microsoft.com/office/drawing/2014/main" id="{733C81AA-D269-DB37-7257-84DB33F8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828" y="723899"/>
            <a:ext cx="1746578" cy="3696462"/>
          </a:xfrm>
          <a:prstGeom prst="rect">
            <a:avLst/>
          </a:prstGeom>
        </p:spPr>
      </p:pic>
      <p:pic>
        <p:nvPicPr>
          <p:cNvPr id="9" name="Picture 8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C1324327-C9D2-910B-57FF-12CEB8C2B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981" y="723899"/>
            <a:ext cx="1746218" cy="36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8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96AC65B-784A-9C53-2AD9-66B879292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13" r="2" b="-1105"/>
          <a:stretch/>
        </p:blipFill>
        <p:spPr>
          <a:xfrm>
            <a:off x="1166283" y="-258234"/>
            <a:ext cx="2461683" cy="5325533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4581BC1-01D4-45CC-D24C-AB371D650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39" r="2" b="5942"/>
          <a:stretch/>
        </p:blipFill>
        <p:spPr>
          <a:xfrm>
            <a:off x="4997449" y="-59269"/>
            <a:ext cx="2461683" cy="492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4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D015FB5-3345-328D-00CD-2A5590FC2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7" t="3536" r="248" b="37491"/>
          <a:stretch/>
        </p:blipFill>
        <p:spPr>
          <a:xfrm>
            <a:off x="482600" y="280556"/>
            <a:ext cx="3968749" cy="4681102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314FC60-00FE-C190-7F93-751F6D329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536" r="2" b="37491"/>
          <a:stretch/>
        </p:blipFill>
        <p:spPr>
          <a:xfrm>
            <a:off x="4692650" y="280555"/>
            <a:ext cx="3968749" cy="46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617</Words>
  <Application>Microsoft Office PowerPoint</Application>
  <PresentationFormat>On-screen Show (16:9)</PresentationFormat>
  <Paragraphs>136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DeepTour</vt:lpstr>
      <vt:lpstr>New Pitch !</vt:lpstr>
      <vt:lpstr>Our project</vt:lpstr>
      <vt:lpstr>What’s new</vt:lpstr>
      <vt:lpstr>Use case and demo</vt:lpstr>
      <vt:lpstr>PowerPoint Presentation</vt:lpstr>
      <vt:lpstr>PowerPoint Presentation</vt:lpstr>
      <vt:lpstr>PowerPoint Presentation</vt:lpstr>
      <vt:lpstr>PowerPoint Presentation</vt:lpstr>
      <vt:lpstr>Technical review</vt:lpstr>
      <vt:lpstr>Gyeongbokgung</vt:lpstr>
      <vt:lpstr>Yeouido</vt:lpstr>
      <vt:lpstr>PowerPoint Presentation</vt:lpstr>
      <vt:lpstr>Notes and Discussion</vt:lpstr>
      <vt:lpstr>Annexe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DeepTour</dc:title>
  <cp:lastModifiedBy>Norman Doret</cp:lastModifiedBy>
  <cp:revision>8</cp:revision>
  <dcterms:modified xsi:type="dcterms:W3CDTF">2022-06-06T03:42:34Z</dcterms:modified>
</cp:coreProperties>
</file>